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ixie One"/>
      <p:regular r:id="rId34"/>
    </p:embeddedFont>
    <p:embeddedFont>
      <p:font typeface="Varela Round"/>
      <p:regular r:id="rId35"/>
    </p:embeddedFont>
    <p:embeddedFont>
      <p:font typeface="Ubuntu Mono"/>
      <p:regular r:id="rId36"/>
      <p:bold r:id="rId37"/>
      <p:italic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798A048-8762-4F8E-B260-82CCEB795337}">
  <a:tblStyle styleId="{6798A048-8762-4F8E-B260-82CCEB7953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VarelaRound-regular.fntdata"/><Relationship Id="rId12" Type="http://schemas.openxmlformats.org/officeDocument/2006/relationships/slide" Target="slides/slide6.xml"/><Relationship Id="rId34" Type="http://schemas.openxmlformats.org/officeDocument/2006/relationships/font" Target="fonts/NixieOne-regular.fntdata"/><Relationship Id="rId15" Type="http://schemas.openxmlformats.org/officeDocument/2006/relationships/slide" Target="slides/slide9.xml"/><Relationship Id="rId37" Type="http://schemas.openxmlformats.org/officeDocument/2006/relationships/font" Target="fonts/UbuntuMono-bold.fntdata"/><Relationship Id="rId14" Type="http://schemas.openxmlformats.org/officeDocument/2006/relationships/slide" Target="slides/slide8.xml"/><Relationship Id="rId36" Type="http://schemas.openxmlformats.org/officeDocument/2006/relationships/font" Target="fonts/UbuntuMono-regular.fntdata"/><Relationship Id="rId17" Type="http://schemas.openxmlformats.org/officeDocument/2006/relationships/slide" Target="slides/slide11.xml"/><Relationship Id="rId39" Type="http://schemas.openxmlformats.org/officeDocument/2006/relationships/font" Target="fonts/UbuntuMono-boldItalic.fntdata"/><Relationship Id="rId16" Type="http://schemas.openxmlformats.org/officeDocument/2006/relationships/slide" Target="slides/slide10.xml"/><Relationship Id="rId38" Type="http://schemas.openxmlformats.org/officeDocument/2006/relationships/font" Target="fonts/UbuntuMon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273ac880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1273ac88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acb1117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acb1117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acb1117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acb1117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acb11174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acb1117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acb11174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acb11174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acb1117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acb1117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acb11174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acb11174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5acb1117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5acb1117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acb11174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acb11174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5acb11174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5acb11174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acb11174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acb11174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5acb111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5acb111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acb11174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acb11174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273ac88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273ac88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acb1117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acb1117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5acb1117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5acb1117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acb11174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acb11174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cb11174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cb11174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5acb111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5acb111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d2c88fdf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d2c88fd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acb1117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acb111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acb1117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acb1117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acb111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acb111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acb111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acb111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acb1117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acb1117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acb111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acb111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acb1117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acb1117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82" name="Google Shape;182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" name="Google Shape;185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6" name="Google Shape;186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7" name="Google Shape;187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5" name="Google Shape;195;p15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6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 txBox="1"/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1" name="Google Shape;211;p16"/>
          <p:cNvSpPr txBox="1"/>
          <p:nvPr>
            <p:ph idx="1" type="subTitle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9pPr>
          </a:lstStyle>
          <a:p/>
        </p:txBody>
      </p:sp>
      <p:sp>
        <p:nvSpPr>
          <p:cNvPr id="212" name="Google Shape;212;p16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fmla="val 17100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 txBox="1"/>
          <p:nvPr>
            <p:ph idx="1" type="body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33" name="Google Shape;233;p17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34" name="Google Shape;234;p17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fmla="val 1008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fmla="val 3727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7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fmla="val 5022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fmla="val 43984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8" name="Google Shape;248;p18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fmla="val 22275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fmla="val 31897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image">
  <p:cSld name="TITLE_AND_BODY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3" name="Google Shape;263;p19"/>
          <p:cNvSpPr txBox="1"/>
          <p:nvPr>
            <p:ph idx="1" type="body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64" name="Google Shape;264;p19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fmla="val 39527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fmla="val 29951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75" name="Google Shape;275;p20"/>
          <p:cNvSpPr txBox="1"/>
          <p:nvPr>
            <p:ph idx="1" type="body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6" name="Google Shape;276;p20"/>
          <p:cNvSpPr txBox="1"/>
          <p:nvPr>
            <p:ph idx="2" type="body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7" name="Google Shape;277;p20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fmla="val 36789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fmla="val 22275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fmla="val 18606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0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0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fmla="val 8064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" type="body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6" name="Google Shape;296;p21"/>
          <p:cNvSpPr txBox="1"/>
          <p:nvPr>
            <p:ph idx="2" type="body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7" name="Google Shape;297;p21"/>
          <p:cNvSpPr txBox="1"/>
          <p:nvPr>
            <p:ph idx="3" type="body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298" name="Google Shape;298;p21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cap="flat" cmpd="sng" w="9525">
            <a:solidFill>
              <a:srgbClr val="00D1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fmla="val 43200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fmla="val 9905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1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2109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1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b="1" sz="3000">
                <a:solidFill>
                  <a:srgbClr val="A1BECC"/>
                </a:solidFill>
              </a:defRPr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fmla="val 11909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fmla="val 43200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6129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fmla="val 18608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 txBox="1"/>
          <p:nvPr>
            <p:ph idx="1" type="body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31" name="Google Shape;331;p23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3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3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3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3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3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3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3"/>
          <p:cNvSpPr/>
          <p:nvPr/>
        </p:nvSpPr>
        <p:spPr>
          <a:xfrm rot="10800000">
            <a:off x="-226169" y="4140650"/>
            <a:ext cx="899400" cy="899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4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4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4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4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5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fmla="val 17100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0" name="Google Shape;50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fmla="val 1008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fmla="val 3727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fmla="val 5022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fmla="val 43984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65" name="Google Shape;65;p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fmla="val 29778" name="adj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fmla="val 22275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fmla="val 42915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fmla="val 31897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column + image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1" type="body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fmla="val 39527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fmla="val 29951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cap="flat" cmpd="sng" w="9525">
            <a:solidFill>
              <a:srgbClr val="00ACC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3" name="Google Shape;93;p7"/>
          <p:cNvSpPr txBox="1"/>
          <p:nvPr>
            <p:ph idx="2" type="body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fmla="val 36789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8004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fmla="val 22275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fmla="val 18606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fmla="val 8064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8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" type="body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3" name="Google Shape;113;p8"/>
          <p:cNvSpPr txBox="1"/>
          <p:nvPr>
            <p:ph idx="2" type="body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4" name="Google Shape;114;p8"/>
          <p:cNvSpPr txBox="1"/>
          <p:nvPr>
            <p:ph idx="3" type="body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15" name="Google Shape;115;p8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cap="flat" cmpd="sng" w="9525">
            <a:solidFill>
              <a:srgbClr val="00D1C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fmla="val 43200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fmla="val 9905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21094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cap="flat" cmpd="sng" w="9525">
            <a:solidFill>
              <a:srgbClr val="BBCD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0" name="Google Shape;130;p9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cap="flat" cmpd="sng" w="9525">
            <a:solidFill>
              <a:srgbClr val="65BB4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fmla="val 43200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fmla="val 6129" name="adj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fmla="val 18608" name="adj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cap="flat" cmpd="sng" w="9525">
            <a:solidFill>
              <a:srgbClr val="A1BE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"/>
          <p:cNvSpPr txBox="1"/>
          <p:nvPr>
            <p:ph idx="1" type="body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48" name="Google Shape;148;p10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fmla="val 18608" name="adj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fmla="val 37879" name="adj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0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cap="flat" cmpd="sng" w="9525">
            <a:solidFill>
              <a:srgbClr val="ED4A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fmla="val 8754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fmla="val 39163" name="adj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fmla="val 30568" name="adj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226169" y="4140650"/>
            <a:ext cx="899400" cy="899400"/>
          </a:xfrm>
          <a:prstGeom prst="ellipse">
            <a:avLst/>
          </a:prstGeom>
          <a:noFill/>
          <a:ln cap="flat" cmpd="sng" w="9525">
            <a:solidFill>
              <a:srgbClr val="F8BB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>
    <mc:Choice Requires="p14">
      <p:transition spd="slow" p14:dur="7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 + CSS</a:t>
            </a:r>
            <a:endParaRPr/>
          </a:p>
        </p:txBody>
      </p:sp>
      <p:pic>
        <p:nvPicPr>
          <p:cNvPr descr="https://media.licdn.com/mpr/mpr/shrink_200_200/AAEAAQAAAAAAAAXbAAAAJGIxZjAyODVmLWYxMTctNDAyMS04MjZjLTgxODZhNzU2ZjMzZg.png" id="368" name="Google Shape;3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550" y="4216250"/>
            <a:ext cx="1003450" cy="1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35"/>
          <p:cNvGraphicFramePr/>
          <p:nvPr/>
        </p:nvGraphicFramePr>
        <p:xfrm>
          <a:off x="2738225" y="135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{6798A048-8762-4F8E-B260-82CCEB795337}</a:tableStyleId>
              </a:tblPr>
              <a:tblGrid>
                <a:gridCol w="2320700"/>
                <a:gridCol w="978175"/>
                <a:gridCol w="2505600"/>
              </a:tblGrid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Viewport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S</a:t>
                      </a:r>
                      <a:r>
                        <a:rPr b="1" lang="es"/>
                        <a:t>igla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A</a:t>
                      </a:r>
                      <a:r>
                        <a:rPr b="1" lang="es"/>
                        <a:t>ncho .container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Mobile (&lt; 576px)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100%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Tablets (≥ 576px)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sm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54</a:t>
                      </a:r>
                      <a:r>
                        <a:rPr lang="es"/>
                        <a:t>0px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Desktop (≥ 768px)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md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720px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Large Desktop (≥ 992px)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lg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96</a:t>
                      </a:r>
                      <a:r>
                        <a:rPr lang="es"/>
                        <a:t>0px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Extra </a:t>
                      </a:r>
                      <a:r>
                        <a:rPr lang="es"/>
                        <a:t>Large (≥ 1200px)</a:t>
                      </a:r>
                      <a:endParaRPr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xl</a:t>
                      </a:r>
                      <a:endParaRPr>
                        <a:highlight>
                          <a:srgbClr val="EFEFE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1140px</a:t>
                      </a:r>
                      <a:endParaRPr>
                        <a:highlight>
                          <a:srgbClr val="EFEFE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421" name="Google Shape;421;p35"/>
          <p:cNvSpPr txBox="1"/>
          <p:nvPr>
            <p:ph type="title"/>
          </p:nvPr>
        </p:nvSpPr>
        <p:spPr>
          <a:xfrm>
            <a:off x="2707275" y="528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 txBox="1"/>
          <p:nvPr/>
        </p:nvSpPr>
        <p:spPr>
          <a:xfrm>
            <a:off x="3173400" y="2115575"/>
            <a:ext cx="2797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Grilla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25" y="451713"/>
            <a:ext cx="3328988" cy="418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457200"/>
            <a:ext cx="3180220" cy="417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75" y="311646"/>
            <a:ext cx="8207447" cy="448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850" y="241650"/>
            <a:ext cx="7300099" cy="5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-21850"/>
            <a:ext cx="8202759" cy="52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258679"/>
            <a:ext cx="8525498" cy="6456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4721"/>
            <a:ext cx="8785577" cy="658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idx="4294967295" type="title"/>
          </p:nvPr>
        </p:nvSpPr>
        <p:spPr>
          <a:xfrm>
            <a:off x="1189175" y="165775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Grilla</a:t>
            </a:r>
            <a:endParaRPr/>
          </a:p>
        </p:txBody>
      </p:sp>
      <p:sp>
        <p:nvSpPr>
          <p:cNvPr id="463" name="Google Shape;463;p43"/>
          <p:cNvSpPr txBox="1"/>
          <p:nvPr>
            <p:ph idx="4294967295" type="body"/>
          </p:nvPr>
        </p:nvSpPr>
        <p:spPr>
          <a:xfrm>
            <a:off x="1253250" y="1287900"/>
            <a:ext cx="6637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 sz="1800"/>
              <a:t>Consiste en dividir nuestro container en filas y columnas de igual tamaño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container = (cantidad columnas x ( columna + separador))</a:t>
            </a:r>
            <a:endParaRPr sz="18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970px = (12 x ( 81px + 30px))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básica</a:t>
            </a:r>
            <a:endParaRPr/>
          </a:p>
        </p:txBody>
      </p:sp>
      <p:sp>
        <p:nvSpPr>
          <p:cNvPr id="469" name="Google Shape;469;p44"/>
          <p:cNvSpPr txBox="1"/>
          <p:nvPr>
            <p:ph idx="1" type="body"/>
          </p:nvPr>
        </p:nvSpPr>
        <p:spPr>
          <a:xfrm>
            <a:off x="2935875" y="1525748"/>
            <a:ext cx="5275500" cy="34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>
                <a:solidFill>
                  <a:srgbClr val="ED4A00"/>
                </a:solidFill>
                <a:latin typeface="Ubuntu Mono"/>
                <a:ea typeface="Ubuntu Mono"/>
                <a:cs typeface="Ubuntu Mono"/>
                <a:sym typeface="Ubuntu Mono"/>
              </a:rPr>
              <a:t>class="row"</a:t>
            </a: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>
                <a:solidFill>
                  <a:srgbClr val="65BB48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class="col-sm-8"</a:t>
            </a: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	...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>
                <a:solidFill>
                  <a:srgbClr val="65BB48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class="col-sm-4"</a:t>
            </a: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	...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 txBox="1"/>
          <p:nvPr/>
        </p:nvSpPr>
        <p:spPr>
          <a:xfrm>
            <a:off x="3368850" y="2115575"/>
            <a:ext cx="2406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E8004C"/>
                </a:solidFill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sz="3600">
              <a:solidFill>
                <a:srgbClr val="E8004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/>
        </p:nvSpPr>
        <p:spPr>
          <a:xfrm>
            <a:off x="929100" y="958550"/>
            <a:ext cx="76533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65BB48"/>
                </a:solidFill>
                <a:latin typeface="Ubuntu Mono"/>
                <a:ea typeface="Ubuntu Mono"/>
                <a:cs typeface="Ubuntu Mono"/>
                <a:sym typeface="Ubuntu Mono"/>
              </a:rPr>
              <a:t>class="row"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class="col-12 </a:t>
            </a:r>
            <a:r>
              <a:rPr b="1"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col-md-2 col-lg-4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	...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class="col-12 </a:t>
            </a:r>
            <a:r>
              <a:rPr b="1"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col-md-10 col-lg-8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	...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75" name="Google Shape;475;p45"/>
          <p:cNvSpPr txBox="1"/>
          <p:nvPr>
            <p:ph idx="4294967295" type="title"/>
          </p:nvPr>
        </p:nvSpPr>
        <p:spPr>
          <a:xfrm>
            <a:off x="1025625" y="121175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básica para distintos viewports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/>
          <p:nvPr/>
        </p:nvSpPr>
        <p:spPr>
          <a:xfrm>
            <a:off x="929100" y="958550"/>
            <a:ext cx="76533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65BB48"/>
                </a:solidFill>
                <a:latin typeface="Ubuntu Mono"/>
                <a:ea typeface="Ubuntu Mono"/>
                <a:cs typeface="Ubuntu Mono"/>
                <a:sym typeface="Ubuntu Mono"/>
              </a:rPr>
              <a:t>class="row"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class="col-12 </a:t>
            </a:r>
            <a:r>
              <a:rPr b="1"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col-md-6 col-lg-8</a:t>
            </a:r>
            <a:r>
              <a:rPr lang="es" sz="2400">
                <a:solidFill>
                  <a:srgbClr val="E8004C"/>
                </a:solidFill>
                <a:latin typeface="Ubuntu Mono"/>
                <a:ea typeface="Ubuntu Mono"/>
                <a:cs typeface="Ubuntu Mono"/>
                <a:sym typeface="Ubuntu Mono"/>
              </a:rPr>
              <a:t>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	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&lt;div </a:t>
            </a:r>
            <a:r>
              <a:rPr lang="es" sz="2400">
                <a:solidFill>
                  <a:srgbClr val="00ACC3"/>
                </a:solidFill>
                <a:latin typeface="Ubuntu Mono"/>
                <a:ea typeface="Ubuntu Mono"/>
                <a:cs typeface="Ubuntu Mono"/>
                <a:sym typeface="Ubuntu Mono"/>
              </a:rPr>
              <a:t>class="row"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		&lt;div </a:t>
            </a:r>
            <a:r>
              <a:rPr lang="es" sz="2400">
                <a:solidFill>
                  <a:srgbClr val="F8BB00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class="col-6"</a:t>
            </a: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&gt;...&lt;/div&gt;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		&lt;div </a:t>
            </a:r>
            <a:r>
              <a:rPr lang="es" sz="2400">
                <a:solidFill>
                  <a:srgbClr val="F8BB00"/>
                </a:solidFill>
                <a:latin typeface="Ubuntu Mono"/>
                <a:ea typeface="Ubuntu Mono"/>
                <a:cs typeface="Ubuntu Mono"/>
                <a:sym typeface="Ubuntu Mono"/>
              </a:rPr>
              <a:t>class="col-6"</a:t>
            </a:r>
            <a:r>
              <a:rPr lang="es" sz="2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&gt;...&lt;/div&gt;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	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Ubuntu Mono"/>
                <a:ea typeface="Ubuntu Mono"/>
                <a:cs typeface="Ubuntu Mono"/>
                <a:sym typeface="Ubuntu Mono"/>
              </a:rPr>
              <a:t>&lt;/div&gt;</a:t>
            </a:r>
            <a:endParaRPr sz="2400"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481" name="Google Shape;481;p46"/>
          <p:cNvSpPr txBox="1"/>
          <p:nvPr>
            <p:ph idx="4294967295" type="title"/>
          </p:nvPr>
        </p:nvSpPr>
        <p:spPr>
          <a:xfrm>
            <a:off x="1025625" y="121175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anidadas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/>
        </p:nvSpPr>
        <p:spPr>
          <a:xfrm>
            <a:off x="3012900" y="1820800"/>
            <a:ext cx="3118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Otros </a:t>
            </a: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Frameworks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"/>
          <p:cNvSpPr txBox="1"/>
          <p:nvPr/>
        </p:nvSpPr>
        <p:spPr>
          <a:xfrm>
            <a:off x="2363700" y="1514000"/>
            <a:ext cx="441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Zurb Foundation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48"/>
          <p:cNvSpPr txBox="1"/>
          <p:nvPr/>
        </p:nvSpPr>
        <p:spPr>
          <a:xfrm>
            <a:off x="1684350" y="27672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http://foundation.zurb.com</a:t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9"/>
          <p:cNvSpPr txBox="1"/>
          <p:nvPr/>
        </p:nvSpPr>
        <p:spPr>
          <a:xfrm>
            <a:off x="2363700" y="1514000"/>
            <a:ext cx="441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BassCss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1684350" y="27672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http://www.basscss.com/</a:t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/>
        </p:nvSpPr>
        <p:spPr>
          <a:xfrm>
            <a:off x="2363700" y="1514000"/>
            <a:ext cx="441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Tachyons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1684350" y="27672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http://tachyons.io</a:t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/>
          <p:nvPr/>
        </p:nvSpPr>
        <p:spPr>
          <a:xfrm>
            <a:off x="2363700" y="1514000"/>
            <a:ext cx="4416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Semantic UI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1684350" y="27672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http://semantic-ui.com/</a:t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idx="4294967295" type="ctrTitle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Gracias!</a:t>
            </a:r>
            <a:endParaRPr sz="4800"/>
          </a:p>
        </p:txBody>
      </p:sp>
      <p:sp>
        <p:nvSpPr>
          <p:cNvPr id="516" name="Google Shape;516;p52"/>
          <p:cNvSpPr txBox="1"/>
          <p:nvPr>
            <p:ph idx="4294967295" type="subTitle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00ACC3"/>
                </a:solidFill>
              </a:rPr>
              <a:t>¿Consultas?</a:t>
            </a:r>
            <a:endParaRPr b="1" sz="3600">
              <a:solidFill>
                <a:srgbClr val="00ACC3"/>
              </a:solidFill>
            </a:endParaRPr>
          </a:p>
        </p:txBody>
      </p:sp>
      <p:sp>
        <p:nvSpPr>
          <p:cNvPr id="517" name="Google Shape;517;p52"/>
          <p:cNvSpPr/>
          <p:nvPr/>
        </p:nvSpPr>
        <p:spPr>
          <a:xfrm>
            <a:off x="4073931" y="2091663"/>
            <a:ext cx="996143" cy="99614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/>
        </p:nvSpPr>
        <p:spPr>
          <a:xfrm>
            <a:off x="3236050" y="863500"/>
            <a:ext cx="2406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Highlights</a:t>
            </a:r>
            <a:endParaRPr sz="36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1313825" y="1656275"/>
            <a:ext cx="7020900" cy="27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HTML5 / Accesible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Open Source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Hiper popular =&gt; 2% de todo internet usa Bootstrap.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Cross-browsing - Cross-platform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Grilla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Responsive - Mobile First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CC3"/>
              </a:buClr>
              <a:buSzPts val="1800"/>
              <a:buFont typeface="Varela Round"/>
              <a:buChar char="●"/>
            </a:pPr>
            <a:r>
              <a:rPr lang="es" sz="180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Componentes genéricos</a:t>
            </a:r>
            <a:endParaRPr sz="180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/>
        </p:nvSpPr>
        <p:spPr>
          <a:xfrm>
            <a:off x="1848975" y="2115575"/>
            <a:ext cx="5446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Formas de Uso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"/>
          <p:cNvSpPr txBox="1"/>
          <p:nvPr/>
        </p:nvSpPr>
        <p:spPr>
          <a:xfrm>
            <a:off x="461300" y="3502176"/>
            <a:ext cx="8161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30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Opción 1</a:t>
            </a:r>
            <a:endParaRPr/>
          </a:p>
        </p:txBody>
      </p:sp>
      <p:sp>
        <p:nvSpPr>
          <p:cNvPr id="391" name="Google Shape;391;p30"/>
          <p:cNvSpPr txBox="1"/>
          <p:nvPr>
            <p:ph idx="1" type="body"/>
          </p:nvPr>
        </p:nvSpPr>
        <p:spPr>
          <a:xfrm>
            <a:off x="2472675" y="1644550"/>
            <a:ext cx="62019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Descarga: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https://getbootstrap.com/docs/4.0/getting-started/download/</a:t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Opción 2</a:t>
            </a:r>
            <a:endParaRPr/>
          </a:p>
        </p:txBody>
      </p:sp>
      <p:sp>
        <p:nvSpPr>
          <p:cNvPr id="397" name="Google Shape;397;p31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Usando CDN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http://bootstrapcdn.com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&lt;link href="https://maxcdn.bootstrapcdn.com/bootstrap/4.0.0/css/bootstrap.min.css" rel="stylesheet"&gt;</a:t>
            </a:r>
            <a:endParaRPr sz="1400"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Opcion 3</a:t>
            </a:r>
            <a:endParaRPr/>
          </a:p>
        </p:txBody>
      </p:sp>
      <p:sp>
        <p:nvSpPr>
          <p:cNvPr id="403" name="Google Shape;403;p32"/>
          <p:cNvSpPr txBox="1"/>
          <p:nvPr>
            <p:ph idx="1" type="body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SASS Customize</a:t>
            </a:r>
            <a:endParaRPr/>
          </a:p>
        </p:txBody>
      </p:sp>
      <p:pic>
        <p:nvPicPr>
          <p:cNvPr id="404" name="Google Shape;4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00" y="2363000"/>
            <a:ext cx="5064475" cy="23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 txBox="1"/>
          <p:nvPr/>
        </p:nvSpPr>
        <p:spPr>
          <a:xfrm>
            <a:off x="3173400" y="2115575"/>
            <a:ext cx="2797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ACC3"/>
                </a:solidFill>
                <a:latin typeface="Open Sans"/>
                <a:ea typeface="Open Sans"/>
                <a:cs typeface="Open Sans"/>
                <a:sym typeface="Open Sans"/>
              </a:rPr>
              <a:t>Containers</a:t>
            </a:r>
            <a:endParaRPr sz="3600">
              <a:solidFill>
                <a:srgbClr val="00ACC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Containers</a:t>
            </a:r>
            <a:endParaRPr/>
          </a:p>
        </p:txBody>
      </p:sp>
      <p:sp>
        <p:nvSpPr>
          <p:cNvPr id="415" name="Google Shape;415;p34"/>
          <p:cNvSpPr txBox="1"/>
          <p:nvPr>
            <p:ph idx="1" type="body"/>
          </p:nvPr>
        </p:nvSpPr>
        <p:spPr>
          <a:xfrm>
            <a:off x="2600525" y="1448225"/>
            <a:ext cx="61215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&lt;div class="container"&gt;...&lt;/div&gt;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rPr>
              <a:t>&lt;div class="container-fluid"&gt;...&lt;/div&gt;</a:t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